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1536" y="21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6BEF-E1E0-4E13-B27E-2851D3AA45AB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8585-AADD-411F-BBA3-EC82343B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1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6BEF-E1E0-4E13-B27E-2851D3AA45AB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8585-AADD-411F-BBA3-EC82343B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97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6BEF-E1E0-4E13-B27E-2851D3AA45AB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8585-AADD-411F-BBA3-EC82343B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40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6BEF-E1E0-4E13-B27E-2851D3AA45AB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8585-AADD-411F-BBA3-EC82343B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9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6BEF-E1E0-4E13-B27E-2851D3AA45AB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8585-AADD-411F-BBA3-EC82343B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97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6BEF-E1E0-4E13-B27E-2851D3AA45AB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8585-AADD-411F-BBA3-EC82343B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66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6BEF-E1E0-4E13-B27E-2851D3AA45AB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8585-AADD-411F-BBA3-EC82343B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1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6BEF-E1E0-4E13-B27E-2851D3AA45AB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8585-AADD-411F-BBA3-EC82343B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1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6BEF-E1E0-4E13-B27E-2851D3AA45AB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8585-AADD-411F-BBA3-EC82343B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6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6BEF-E1E0-4E13-B27E-2851D3AA45AB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8585-AADD-411F-BBA3-EC82343B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5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6BEF-E1E0-4E13-B27E-2851D3AA45AB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8585-AADD-411F-BBA3-EC82343B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3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86BEF-E1E0-4E13-B27E-2851D3AA45AB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88585-AADD-411F-BBA3-EC82343B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9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H="1">
            <a:off x="7924798" y="3048000"/>
            <a:ext cx="2" cy="33191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654090"/>
            <a:ext cx="847870" cy="43262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800" b="1" dirty="0" smtClean="0">
                <a:solidFill>
                  <a:schemeClr val="tx1"/>
                </a:solidFill>
                <a:latin typeface="Franklin Gothic Medium" pitchFamily="34" charset="0"/>
              </a:rPr>
              <a:t>ASSESSMENT</a:t>
            </a:r>
          </a:p>
          <a:p>
            <a:pPr algn="ctr">
              <a:defRPr/>
            </a:pPr>
            <a:r>
              <a:rPr lang="en-GB" sz="800" b="1" dirty="0" smtClean="0">
                <a:solidFill>
                  <a:schemeClr val="tx1"/>
                </a:solidFill>
                <a:latin typeface="Franklin Gothic Medium" pitchFamily="34" charset="0"/>
              </a:rPr>
              <a:t>DIRECTORATE</a:t>
            </a:r>
            <a:endParaRPr lang="en-GB" sz="8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1000" y="2620382"/>
            <a:ext cx="921648" cy="503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800" b="1" dirty="0" smtClean="0">
                <a:solidFill>
                  <a:schemeClr val="tx1"/>
                </a:solidFill>
                <a:latin typeface="Franklin Gothic Medium" pitchFamily="34" charset="0"/>
              </a:rPr>
              <a:t>ENFORCEMENT/ RECOVERY DIRECTORATE</a:t>
            </a:r>
            <a:endParaRPr lang="en-GB" sz="800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05601" y="2576862"/>
            <a:ext cx="890399" cy="52461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200" dirty="0">
              <a:solidFill>
                <a:prstClr val="white"/>
              </a:solidFill>
            </a:endParaRPr>
          </a:p>
          <a:p>
            <a:pPr algn="ctr">
              <a:defRPr/>
            </a:pPr>
            <a:r>
              <a:rPr lang="en-GB" sz="700" b="1" dirty="0">
                <a:solidFill>
                  <a:schemeClr val="tx1"/>
                </a:solidFill>
                <a:latin typeface="Franklin Gothic Medium" pitchFamily="34" charset="0"/>
              </a:rPr>
              <a:t>PAYE</a:t>
            </a:r>
          </a:p>
          <a:p>
            <a:pPr algn="ctr">
              <a:defRPr/>
            </a:pPr>
            <a:r>
              <a:rPr lang="en-GB" sz="700" b="1" dirty="0">
                <a:solidFill>
                  <a:schemeClr val="tx1"/>
                </a:solidFill>
                <a:latin typeface="Franklin Gothic Medium" pitchFamily="34" charset="0"/>
              </a:rPr>
              <a:t>DIRECTORATE</a:t>
            </a:r>
          </a:p>
          <a:p>
            <a:pPr algn="ctr">
              <a:defRPr/>
            </a:pPr>
            <a:endParaRPr lang="en-GB" sz="2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15200" y="2571750"/>
            <a:ext cx="838200" cy="5149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800" b="1" dirty="0" smtClean="0">
                <a:solidFill>
                  <a:schemeClr val="tx1"/>
                </a:solidFill>
                <a:latin typeface="Franklin Gothic Medium" pitchFamily="34" charset="0"/>
              </a:rPr>
              <a:t>ACCOUNT/ FINANCE DIRECTORATE</a:t>
            </a:r>
            <a:endParaRPr lang="en-GB" sz="8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05800" y="2565638"/>
            <a:ext cx="1143000" cy="5210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800" b="1" dirty="0" smtClean="0">
                <a:solidFill>
                  <a:schemeClr val="tx1"/>
                </a:solidFill>
                <a:latin typeface="Franklin Gothic Medium" pitchFamily="34" charset="0"/>
              </a:rPr>
              <a:t>PLANNING, STRATEGY &amp; RESEARCH DIRECTORATE</a:t>
            </a:r>
            <a:endParaRPr lang="en-GB" sz="8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652087" y="2059105"/>
            <a:ext cx="584" cy="167093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00111" y="3098491"/>
            <a:ext cx="0" cy="261833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24400" y="3119165"/>
            <a:ext cx="0" cy="275674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41352" y="2247543"/>
            <a:ext cx="0" cy="34940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9600" y="2265941"/>
            <a:ext cx="0" cy="388149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772400" y="2226198"/>
            <a:ext cx="0" cy="32775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144000" y="2209800"/>
            <a:ext cx="0" cy="35645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133600" y="2610776"/>
            <a:ext cx="836441" cy="5004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200" b="1" dirty="0">
              <a:solidFill>
                <a:prstClr val="white"/>
              </a:solidFill>
            </a:endParaRPr>
          </a:p>
          <a:p>
            <a:pPr algn="ctr">
              <a:defRPr/>
            </a:pPr>
            <a:r>
              <a:rPr lang="en-GB" sz="800" b="1" dirty="0" smtClean="0">
                <a:solidFill>
                  <a:schemeClr val="tx1"/>
                </a:solidFill>
                <a:latin typeface="Franklin Gothic Medium" pitchFamily="34" charset="0"/>
              </a:rPr>
              <a:t>OTHER STATE TAXES DIRECTORATE</a:t>
            </a:r>
            <a:endParaRPr lang="en-GB" sz="800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717979" y="2247543"/>
            <a:ext cx="1" cy="36112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219200" y="2658561"/>
            <a:ext cx="801752" cy="50003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200" b="1" dirty="0">
              <a:solidFill>
                <a:prstClr val="white"/>
              </a:solidFill>
            </a:endParaRPr>
          </a:p>
          <a:p>
            <a:pPr algn="ctr">
              <a:defRPr/>
            </a:pPr>
            <a:r>
              <a:rPr lang="en-GB" sz="800" b="1" dirty="0" smtClean="0">
                <a:solidFill>
                  <a:schemeClr val="tx1"/>
                </a:solidFill>
                <a:latin typeface="Franklin Gothic Medium" pitchFamily="34" charset="0"/>
              </a:rPr>
              <a:t>COLLECTIONS</a:t>
            </a:r>
          </a:p>
          <a:p>
            <a:pPr algn="ctr">
              <a:defRPr/>
            </a:pPr>
            <a:r>
              <a:rPr lang="en-GB" sz="800" b="1" dirty="0" smtClean="0">
                <a:solidFill>
                  <a:schemeClr val="tx1"/>
                </a:solidFill>
                <a:latin typeface="Franklin Gothic Medium" pitchFamily="34" charset="0"/>
              </a:rPr>
              <a:t>DIRECTORATE</a:t>
            </a:r>
          </a:p>
          <a:p>
            <a:pPr algn="ctr">
              <a:defRPr/>
            </a:pPr>
            <a:endParaRPr lang="en-GB" sz="200" dirty="0">
              <a:solidFill>
                <a:prstClr val="white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776601" y="2265941"/>
            <a:ext cx="0" cy="38814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09599" y="2209800"/>
            <a:ext cx="8534401" cy="56141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81023" y="3394838"/>
            <a:ext cx="943023" cy="18629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8738" indent="-58738">
              <a:buFont typeface="Wingdings" pitchFamily="2" charset="2"/>
              <a:buChar char="§"/>
              <a:defRPr/>
            </a:pPr>
            <a:endParaRPr lang="en-GB" sz="9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Direct </a:t>
            </a: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Assessment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Large </a:t>
            </a:r>
            <a:r>
              <a:rPr lang="en-GB" sz="900" b="1" i="1" dirty="0">
                <a:solidFill>
                  <a:schemeClr val="accent5">
                    <a:lumMod val="50000"/>
                  </a:schemeClr>
                </a:solidFill>
              </a:rPr>
              <a:t>Tax Payers </a:t>
            </a: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Assessment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Medium Tax Payers Assessment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Small Tax Payers Assessment</a:t>
            </a:r>
            <a:endParaRPr lang="en-GB" sz="9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HNIs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 err="1" smtClean="0">
                <a:solidFill>
                  <a:schemeClr val="accent5">
                    <a:lumMod val="50000"/>
                  </a:schemeClr>
                </a:solidFill>
              </a:rPr>
              <a:t>Zonal</a:t>
            </a: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900" b="1" i="1" dirty="0">
                <a:solidFill>
                  <a:schemeClr val="accent5">
                    <a:lumMod val="50000"/>
                  </a:schemeClr>
                </a:solidFill>
              </a:rPr>
              <a:t>Offices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endParaRPr lang="en-GB" sz="900" b="1" dirty="0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219200" y="3387258"/>
            <a:ext cx="990600" cy="16419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WHT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endParaRPr lang="en-GB" sz="9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Monitoring Unit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endParaRPr lang="en-GB" sz="9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Sealing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endParaRPr lang="en-GB" sz="9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TCC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>
                <a:solidFill>
                  <a:schemeClr val="accent5">
                    <a:lumMod val="50000"/>
                  </a:schemeClr>
                </a:solidFill>
              </a:rPr>
              <a:t>Returns &amp; Reconciliations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endParaRPr lang="en-GB" sz="900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86000" y="3396166"/>
            <a:ext cx="925298" cy="16330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Stamp Duties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Econ Dev Levy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MDAs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Road </a:t>
            </a: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Taxes</a:t>
            </a:r>
            <a:endParaRPr lang="en-GB" sz="9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Motor </a:t>
            </a:r>
            <a:r>
              <a:rPr lang="en-GB" sz="900" b="1" i="1" dirty="0" err="1" smtClean="0">
                <a:solidFill>
                  <a:schemeClr val="accent5">
                    <a:lumMod val="50000"/>
                  </a:schemeClr>
                </a:solidFill>
              </a:rPr>
              <a:t>Veh</a:t>
            </a: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. Statistics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Motor Licensing </a:t>
            </a: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Offices</a:t>
            </a:r>
            <a:endParaRPr lang="en-GB" sz="900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255743" y="3394839"/>
            <a:ext cx="925857" cy="16343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Enforcement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endParaRPr lang="en-GB" sz="9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Recovery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endParaRPr lang="en-GB" sz="900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620000" y="3384231"/>
            <a:ext cx="990600" cy="16449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Payroll</a:t>
            </a:r>
            <a:endParaRPr lang="en-GB" sz="9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marL="58738" indent="-58738">
              <a:buFont typeface="Wingdings" pitchFamily="2" charset="2"/>
              <a:buChar char="§"/>
              <a:defRPr/>
            </a:pPr>
            <a:endParaRPr lang="en-GB" sz="9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Other Charges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endParaRPr lang="en-GB" sz="9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Cash </a:t>
            </a: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Office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endParaRPr lang="en-GB" sz="9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Advances Unit</a:t>
            </a:r>
            <a:endParaRPr lang="en-GB" sz="9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8738" indent="-58738">
              <a:buFont typeface="Wingdings" pitchFamily="2" charset="2"/>
              <a:buChar char="§"/>
              <a:defRPr/>
            </a:pPr>
            <a:endParaRPr lang="en-GB" sz="900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275597" y="3352800"/>
            <a:ext cx="991059" cy="16763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>
                <a:solidFill>
                  <a:schemeClr val="accent5">
                    <a:lumMod val="50000"/>
                  </a:schemeClr>
                </a:solidFill>
              </a:rPr>
              <a:t>Large </a:t>
            </a: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Organizations</a:t>
            </a:r>
            <a:endParaRPr lang="en-GB" sz="9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marL="58738" indent="-58738">
              <a:buFont typeface="Wingdings" pitchFamily="2" charset="2"/>
              <a:buChar char="§"/>
              <a:defRPr/>
            </a:pPr>
            <a:endParaRPr lang="en-GB" sz="9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Medium Organizations</a:t>
            </a:r>
            <a:endParaRPr lang="en-GB" sz="9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marL="58738" indent="-58738">
              <a:buFont typeface="Wingdings" pitchFamily="2" charset="2"/>
              <a:buChar char="§"/>
              <a:defRPr/>
            </a:pPr>
            <a:endParaRPr lang="en-GB" sz="9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Small Organizations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endParaRPr lang="en-GB" sz="900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757840" y="3412414"/>
            <a:ext cx="919560" cy="17691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Records/ Manpower Statistics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Revenue Statistics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Planning</a:t>
            </a: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, Research, Dev. &amp; Strategy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Reference Library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9067800" y="3094904"/>
            <a:ext cx="0" cy="30812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6400801" y="3360827"/>
            <a:ext cx="1066799" cy="16683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>
                <a:solidFill>
                  <a:schemeClr val="accent5">
                    <a:lumMod val="50000"/>
                  </a:schemeClr>
                </a:solidFill>
              </a:rPr>
              <a:t>Policy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>
                <a:solidFill>
                  <a:schemeClr val="accent5">
                    <a:lumMod val="50000"/>
                  </a:schemeClr>
                </a:solidFill>
              </a:rPr>
              <a:t>Secret Registry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>
                <a:solidFill>
                  <a:schemeClr val="accent5">
                    <a:lumMod val="50000"/>
                  </a:schemeClr>
                </a:solidFill>
              </a:rPr>
              <a:t>Open Registry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>
                <a:solidFill>
                  <a:schemeClr val="accent5">
                    <a:lumMod val="50000"/>
                  </a:schemeClr>
                </a:solidFill>
              </a:rPr>
              <a:t>Admin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>
                <a:solidFill>
                  <a:schemeClr val="accent5">
                    <a:lumMod val="50000"/>
                  </a:schemeClr>
                </a:solidFill>
              </a:rPr>
              <a:t>Stores/Supply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>
                <a:solidFill>
                  <a:schemeClr val="accent5">
                    <a:lumMod val="50000"/>
                  </a:schemeClr>
                </a:solidFill>
              </a:rPr>
              <a:t>Security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Transport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Pension/Records</a:t>
            </a:r>
            <a:endParaRPr lang="en-GB" sz="9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505200" y="1617729"/>
            <a:ext cx="2462402" cy="437593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2000" b="1" dirty="0">
                <a:solidFill>
                  <a:prstClr val="white"/>
                </a:solidFill>
              </a:rPr>
              <a:t>Executive Chairman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276600" y="3406302"/>
            <a:ext cx="902943" cy="16228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8738" indent="-58738">
              <a:buFont typeface="Wingdings" pitchFamily="2" charset="2"/>
              <a:buChar char="§"/>
              <a:defRPr/>
            </a:pPr>
            <a:endParaRPr lang="en-GB" sz="9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8738" indent="-58738">
              <a:buFont typeface="Wingdings" pitchFamily="2" charset="2"/>
              <a:buChar char="§"/>
              <a:defRPr/>
            </a:pPr>
            <a:endParaRPr lang="en-GB" sz="9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Informal Sector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endParaRPr lang="en-GB" sz="9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VAIDS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endParaRPr lang="en-GB" sz="9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900" b="1" i="1" dirty="0" smtClean="0">
                <a:solidFill>
                  <a:schemeClr val="accent5">
                    <a:lumMod val="50000"/>
                  </a:schemeClr>
                </a:solidFill>
              </a:rPr>
              <a:t>Special Areas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endParaRPr lang="en-GB" sz="9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8738" indent="-58738">
              <a:buFont typeface="Wingdings" pitchFamily="2" charset="2"/>
              <a:buChar char="§"/>
              <a:defRPr/>
            </a:pPr>
            <a:endParaRPr lang="en-GB" sz="9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defRPr/>
            </a:pPr>
            <a:endParaRPr lang="en-GB" sz="9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defRPr/>
            </a:pPr>
            <a:endParaRPr lang="en-GB" sz="900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2590800" y="3124200"/>
            <a:ext cx="0" cy="27196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581400" y="2228537"/>
            <a:ext cx="0" cy="35370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3117860" y="2569757"/>
            <a:ext cx="996940" cy="59499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200" b="1" dirty="0">
              <a:solidFill>
                <a:prstClr val="white"/>
              </a:solidFill>
            </a:endParaRPr>
          </a:p>
          <a:p>
            <a:pPr algn="ctr">
              <a:defRPr/>
            </a:pPr>
            <a:r>
              <a:rPr lang="en-GB" sz="800" b="1" dirty="0" smtClean="0">
                <a:solidFill>
                  <a:schemeClr val="tx1"/>
                </a:solidFill>
                <a:latin typeface="Franklin Gothic Medium" pitchFamily="34" charset="0"/>
              </a:rPr>
              <a:t>INFORMAL SECTOR &amp; SPECIAL AREAS DIRECTORATE</a:t>
            </a:r>
            <a:endParaRPr lang="en-GB" sz="800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cxnSp>
        <p:nvCxnSpPr>
          <p:cNvPr id="125" name="Straight Connector 124"/>
          <p:cNvCxnSpPr/>
          <p:nvPr/>
        </p:nvCxnSpPr>
        <p:spPr>
          <a:xfrm>
            <a:off x="3668551" y="3177643"/>
            <a:ext cx="0" cy="22865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5771126" y="3102939"/>
            <a:ext cx="0" cy="25738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6705600" y="2247543"/>
            <a:ext cx="0" cy="31336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Title 194"/>
          <p:cNvSpPr>
            <a:spLocks noGrp="1"/>
          </p:cNvSpPr>
          <p:nvPr>
            <p:ph type="ctrTitle"/>
          </p:nvPr>
        </p:nvSpPr>
        <p:spPr>
          <a:xfrm>
            <a:off x="1376551" y="266819"/>
            <a:ext cx="7157849" cy="647581"/>
          </a:xfrm>
        </p:spPr>
        <p:txBody>
          <a:bodyPr>
            <a:normAutofit fontScale="90000"/>
          </a:bodyPr>
          <a:lstStyle/>
          <a:p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AKWA IBOM STATE INTERNAL REVENUE SERVICE</a:t>
            </a:r>
            <a:b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REVISED </a:t>
            </a:r>
            <a:r>
              <a:rPr lang="en-U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ORGANOGRAM </a:t>
            </a:r>
            <a:r>
              <a:rPr lang="en-US" sz="900" i="1" smtClean="0">
                <a:latin typeface="Tahoma" pitchFamily="34" charset="0"/>
                <a:ea typeface="Tahoma" pitchFamily="34" charset="0"/>
                <a:cs typeface="Tahoma" pitchFamily="34" charset="0"/>
              </a:rPr>
              <a:t>(December </a:t>
            </a:r>
            <a:r>
              <a:rPr lang="en-US" sz="9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2022)</a:t>
            </a:r>
            <a:r>
              <a:rPr lang="en-US" sz="1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1600" b="1" i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45" name="Straight Connector 44"/>
          <p:cNvCxnSpPr>
            <a:stCxn id="22" idx="2"/>
          </p:cNvCxnSpPr>
          <p:nvPr/>
        </p:nvCxnSpPr>
        <p:spPr>
          <a:xfrm>
            <a:off x="1620076" y="3158599"/>
            <a:ext cx="0" cy="22132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638800" y="2247543"/>
            <a:ext cx="0" cy="313364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2971800" y="914400"/>
            <a:ext cx="3657600" cy="437593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2000" b="1" dirty="0" smtClean="0">
                <a:solidFill>
                  <a:prstClr val="white"/>
                </a:solidFill>
              </a:rPr>
              <a:t>BOARD OF INTERNAL REVENUE</a:t>
            </a:r>
            <a:endParaRPr lang="en-GB" sz="2000" b="1" dirty="0">
              <a:solidFill>
                <a:prstClr val="white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4652087" y="1295400"/>
            <a:ext cx="0" cy="359235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4" idx="1"/>
          </p:cNvCxnSpPr>
          <p:nvPr/>
        </p:nvCxnSpPr>
        <p:spPr>
          <a:xfrm flipH="1">
            <a:off x="2717980" y="1836526"/>
            <a:ext cx="78722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967601" y="1828800"/>
            <a:ext cx="966599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620076" y="990599"/>
            <a:ext cx="1175701" cy="11520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800" b="1" i="1" dirty="0" smtClean="0">
                <a:solidFill>
                  <a:schemeClr val="accent5">
                    <a:lumMod val="50000"/>
                  </a:schemeClr>
                </a:solidFill>
              </a:rPr>
              <a:t>Board Secretariat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800" b="1" i="1" dirty="0" smtClean="0">
                <a:solidFill>
                  <a:schemeClr val="accent5">
                    <a:lumMod val="50000"/>
                  </a:schemeClr>
                </a:solidFill>
              </a:rPr>
              <a:t>Legal Services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800" b="1" i="1" dirty="0" smtClean="0">
                <a:solidFill>
                  <a:schemeClr val="accent5">
                    <a:lumMod val="50000"/>
                  </a:schemeClr>
                </a:solidFill>
              </a:rPr>
              <a:t>Info/Brand </a:t>
            </a:r>
            <a:r>
              <a:rPr lang="en-GB" sz="800" b="1" i="1" dirty="0" err="1" smtClean="0">
                <a:solidFill>
                  <a:schemeClr val="accent5">
                    <a:lumMod val="50000"/>
                  </a:schemeClr>
                </a:solidFill>
              </a:rPr>
              <a:t>Mgt</a:t>
            </a:r>
            <a:endParaRPr lang="en-GB" sz="8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800" b="1" i="1" dirty="0" smtClean="0">
                <a:solidFill>
                  <a:schemeClr val="accent5">
                    <a:lumMod val="50000"/>
                  </a:schemeClr>
                </a:solidFill>
              </a:rPr>
              <a:t>Risk Management &amp; </a:t>
            </a:r>
            <a:r>
              <a:rPr lang="en-GB" sz="800" b="1" i="1" dirty="0" smtClean="0">
                <a:solidFill>
                  <a:schemeClr val="accent5">
                    <a:lumMod val="50000"/>
                  </a:schemeClr>
                </a:solidFill>
              </a:rPr>
              <a:t>Quality Assurance</a:t>
            </a:r>
            <a:endParaRPr lang="en-GB" sz="8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800" b="1" i="1" dirty="0" smtClean="0">
                <a:solidFill>
                  <a:schemeClr val="accent5">
                    <a:lumMod val="50000"/>
                  </a:schemeClr>
                </a:solidFill>
              </a:rPr>
              <a:t>PMO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800" b="1" i="1" dirty="0" smtClean="0">
                <a:solidFill>
                  <a:schemeClr val="accent5">
                    <a:lumMod val="50000"/>
                  </a:schemeClr>
                </a:solidFill>
              </a:rPr>
              <a:t>ICT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800" b="1" i="1" dirty="0" smtClean="0">
                <a:solidFill>
                  <a:schemeClr val="accent5">
                    <a:lumMod val="50000"/>
                  </a:schemeClr>
                </a:solidFill>
              </a:rPr>
              <a:t>E-Businesses</a:t>
            </a:r>
            <a:endParaRPr lang="en-GB" sz="8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800" b="1" i="1" dirty="0">
                <a:solidFill>
                  <a:schemeClr val="accent5">
                    <a:lumMod val="50000"/>
                  </a:schemeClr>
                </a:solidFill>
              </a:rPr>
              <a:t>SAs to </a:t>
            </a:r>
            <a:r>
              <a:rPr lang="en-GB" sz="800" b="1" i="1" dirty="0" smtClean="0">
                <a:solidFill>
                  <a:schemeClr val="accent5">
                    <a:lumMod val="50000"/>
                  </a:schemeClr>
                </a:solidFill>
              </a:rPr>
              <a:t>Chairman</a:t>
            </a:r>
            <a:endParaRPr lang="en-GB" sz="8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832589" y="1066800"/>
            <a:ext cx="1397011" cy="1066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800" b="1" i="1" dirty="0" smtClean="0">
                <a:solidFill>
                  <a:schemeClr val="accent5">
                    <a:lumMod val="50000"/>
                  </a:schemeClr>
                </a:solidFill>
              </a:rPr>
              <a:t>Internal </a:t>
            </a:r>
            <a:r>
              <a:rPr lang="en-GB" sz="800" b="1" i="1" dirty="0">
                <a:solidFill>
                  <a:schemeClr val="accent5">
                    <a:lumMod val="50000"/>
                  </a:schemeClr>
                </a:solidFill>
              </a:rPr>
              <a:t>Audit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800" b="1" i="1" dirty="0" smtClean="0">
                <a:solidFill>
                  <a:schemeClr val="accent5">
                    <a:lumMod val="50000"/>
                  </a:schemeClr>
                </a:solidFill>
              </a:rPr>
              <a:t>Tax </a:t>
            </a:r>
            <a:r>
              <a:rPr lang="en-GB" sz="800" b="1" i="1" dirty="0">
                <a:solidFill>
                  <a:schemeClr val="accent5">
                    <a:lumMod val="50000"/>
                  </a:schemeClr>
                </a:solidFill>
              </a:rPr>
              <a:t>Audit/ </a:t>
            </a:r>
            <a:r>
              <a:rPr lang="en-GB" sz="800" b="1" i="1" dirty="0" smtClean="0">
                <a:solidFill>
                  <a:schemeClr val="accent5">
                    <a:lumMod val="50000"/>
                  </a:schemeClr>
                </a:solidFill>
              </a:rPr>
              <a:t>Investigations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800" b="1" i="1" dirty="0" smtClean="0">
                <a:solidFill>
                  <a:schemeClr val="accent5">
                    <a:lumMod val="50000"/>
                  </a:schemeClr>
                </a:solidFill>
              </a:rPr>
              <a:t>Tax Education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800" b="1" i="1" dirty="0" smtClean="0">
                <a:solidFill>
                  <a:schemeClr val="accent5">
                    <a:lumMod val="50000"/>
                  </a:schemeClr>
                </a:solidFill>
              </a:rPr>
              <a:t>Joint State Revenue Committee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800" b="1" i="1" dirty="0" smtClean="0">
                <a:solidFill>
                  <a:schemeClr val="accent5">
                    <a:lumMod val="50000"/>
                  </a:schemeClr>
                </a:solidFill>
              </a:rPr>
              <a:t>Pools</a:t>
            </a: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800" b="1" i="1" dirty="0" smtClean="0">
                <a:solidFill>
                  <a:schemeClr val="accent5">
                    <a:lumMod val="50000"/>
                  </a:schemeClr>
                </a:solidFill>
              </a:rPr>
              <a:t>Maritime/Oil </a:t>
            </a:r>
            <a:r>
              <a:rPr lang="en-GB" sz="800" b="1" i="1" dirty="0" smtClean="0">
                <a:solidFill>
                  <a:schemeClr val="accent5">
                    <a:lumMod val="50000"/>
                  </a:schemeClr>
                </a:solidFill>
              </a:rPr>
              <a:t>&amp; Gas</a:t>
            </a:r>
            <a:endParaRPr lang="en-GB" sz="8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marL="58738" indent="-58738">
              <a:buFont typeface="Wingdings" pitchFamily="2" charset="2"/>
              <a:buChar char="§"/>
              <a:defRPr/>
            </a:pPr>
            <a:r>
              <a:rPr lang="en-GB" sz="800" b="1" i="1" dirty="0" smtClean="0">
                <a:solidFill>
                  <a:schemeClr val="accent5">
                    <a:lumMod val="50000"/>
                  </a:schemeClr>
                </a:solidFill>
              </a:rPr>
              <a:t>Consultants</a:t>
            </a:r>
          </a:p>
        </p:txBody>
      </p:sp>
      <p:sp>
        <p:nvSpPr>
          <p:cNvPr id="84" name="Rectangle 83"/>
          <p:cNvSpPr/>
          <p:nvPr/>
        </p:nvSpPr>
        <p:spPr>
          <a:xfrm>
            <a:off x="6248400" y="2553953"/>
            <a:ext cx="890399" cy="52461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700" b="1" dirty="0">
                <a:solidFill>
                  <a:schemeClr val="tx1"/>
                </a:solidFill>
                <a:latin typeface="Franklin Gothic Medium" pitchFamily="34" charset="0"/>
              </a:rPr>
              <a:t>ADMIN &amp; SUPPLIES DIRECTORATE</a:t>
            </a:r>
          </a:p>
        </p:txBody>
      </p:sp>
      <p:cxnSp>
        <p:nvCxnSpPr>
          <p:cNvPr id="92" name="Straight Connector 91"/>
          <p:cNvCxnSpPr/>
          <p:nvPr/>
        </p:nvCxnSpPr>
        <p:spPr>
          <a:xfrm flipH="1">
            <a:off x="6705600" y="3091042"/>
            <a:ext cx="2" cy="26175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HP\Desktop\LOGO\akirs new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" y="92869"/>
            <a:ext cx="1401043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274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166</Words>
  <Application>Microsoft Office PowerPoint</Application>
  <PresentationFormat>A4 Paper (210x297 mm)</PresentationFormat>
  <Paragraphs>91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AKWA IBOM STATE INTERNAL REVENUE SERVICE REVISED ORGANOGRAM (December 2022)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68</cp:revision>
  <cp:lastPrinted>2022-12-12T11:30:03Z</cp:lastPrinted>
  <dcterms:created xsi:type="dcterms:W3CDTF">2017-12-19T09:07:38Z</dcterms:created>
  <dcterms:modified xsi:type="dcterms:W3CDTF">2022-12-12T11:47:33Z</dcterms:modified>
</cp:coreProperties>
</file>